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9906000" cy="6858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iQ6qibgGiLkD+JlYLm7jKNpspJQQ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9EBEF"/>
    <a:srgbClr val="FFB400"/>
    <a:srgbClr val="003548"/>
    <a:srgbClr val="5DD5FF"/>
    <a:srgbClr val="67B890"/>
    <a:srgbClr val="F2F2F2"/>
    <a:srgbClr val="FDE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19AA04-A498-4166-ACC6-53FB782DB5FD}" v="109" dt="2025-02-19T04:46:15.109"/>
    <p1510:client id="{94B9AD22-F001-4CFF-9935-BA89AE8719BF}" v="6" dt="2025-02-20T01:40:18.282"/>
  </p1510:revLst>
</p1510:revInfo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09" autoAdjust="0"/>
    <p:restoredTop sz="94412" autoAdjust="0"/>
  </p:normalViewPr>
  <p:slideViewPr>
    <p:cSldViewPr snapToGrid="0">
      <p:cViewPr varScale="1">
        <p:scale>
          <a:sx n="100" d="100"/>
          <a:sy n="100" d="100"/>
        </p:scale>
        <p:origin x="840" y="67"/>
      </p:cViewPr>
      <p:guideLst>
        <p:guide orient="horz" pos="2137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1" d="100"/>
          <a:sy n="91" d="100"/>
        </p:scale>
        <p:origin x="95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customschemas.google.com/relationships/presentationmetadata" Target="metadata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9413" cy="495300"/>
          </a:xfrm>
          <a:prstGeom prst="rect">
            <a:avLst/>
          </a:prstGeom>
        </p:spPr>
        <p:txBody>
          <a:bodyPr vert="horz" lIns="91399" tIns="45700" rIns="91399" bIns="457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399" tIns="45700" rIns="91399" bIns="45700" rtlCol="0"/>
          <a:lstStyle>
            <a:lvl1pPr algn="r">
              <a:defRPr sz="1200"/>
            </a:lvl1pPr>
          </a:lstStyle>
          <a:p>
            <a:fld id="{25010187-94A1-42C2-A891-389C1995B234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371015"/>
            <a:ext cx="2919413" cy="495300"/>
          </a:xfrm>
          <a:prstGeom prst="rect">
            <a:avLst/>
          </a:prstGeom>
        </p:spPr>
        <p:txBody>
          <a:bodyPr vert="horz" lIns="91399" tIns="45700" rIns="91399" bIns="457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5"/>
            <a:ext cx="2919412" cy="495300"/>
          </a:xfrm>
          <a:prstGeom prst="rect">
            <a:avLst/>
          </a:prstGeom>
        </p:spPr>
        <p:txBody>
          <a:bodyPr vert="horz" lIns="91399" tIns="45700" rIns="91399" bIns="45700" rtlCol="0" anchor="b"/>
          <a:lstStyle>
            <a:lvl1pPr algn="r">
              <a:defRPr sz="1200"/>
            </a:lvl1pPr>
          </a:lstStyle>
          <a:p>
            <a:fld id="{512FECDB-15B4-47B7-B613-2446ECFDD7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1132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4" y="5"/>
            <a:ext cx="2919413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58" tIns="45680" rIns="91358" bIns="4568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3" y="5"/>
            <a:ext cx="2919412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58" tIns="45680" rIns="91358" bIns="4568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4" y="4686300"/>
            <a:ext cx="5389563" cy="4440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58" tIns="45680" rIns="91358" bIns="4568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4" y="9371013"/>
            <a:ext cx="2919413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58" tIns="45680" rIns="91358" bIns="4568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58" tIns="45680" rIns="91358" bIns="45680" anchor="b" anchorCtr="0">
            <a:noAutofit/>
          </a:bodyPr>
          <a:lstStyle/>
          <a:p>
            <a:pPr algn="r"/>
            <a:fld id="{00000000-1234-1234-1234-123412341234}" type="slidenum">
              <a:rPr lang="en-US" altLang="ja-JP" sz="1200" smtClean="0">
                <a:solidFill>
                  <a:schemeClr val="dk1"/>
                </a:solidFill>
              </a:rPr>
              <a:pPr algn="r"/>
              <a:t>‹#›</a:t>
            </a:fld>
            <a:endParaRPr lang="en-US" sz="12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【一般型】申請書様式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>
          <a:xfrm>
            <a:off x="0" y="-1"/>
            <a:ext cx="5133934" cy="514453"/>
          </a:xfrm>
          <a:prstGeom prst="rect">
            <a:avLst/>
          </a:prstGeom>
        </p:spPr>
        <p:txBody>
          <a:bodyPr/>
          <a:lstStyle>
            <a:lvl1pPr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（事業名）</a:t>
            </a:r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1" hasCustomPrompt="1"/>
          </p:nvPr>
        </p:nvSpPr>
        <p:spPr>
          <a:xfrm>
            <a:off x="3974471" y="-21587"/>
            <a:ext cx="3281345" cy="236406"/>
          </a:xfrm>
          <a:prstGeom prst="rect">
            <a:avLst/>
          </a:prstGeom>
          <a:ln>
            <a:noFill/>
          </a:ln>
        </p:spPr>
        <p:txBody>
          <a:bodyPr wrap="square" lIns="0" tIns="36000" rIns="0" bIns="0" anchor="t" anchorCtr="0">
            <a:spAutoFit/>
          </a:bodyPr>
          <a:lstStyle>
            <a:lvl1pPr algn="r">
              <a:defRPr sz="1300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pPr lvl="0"/>
            <a:r>
              <a:rPr kumimoji="1" lang="en-US" altLang="ja-JP" dirty="0"/>
              <a:t>【</a:t>
            </a:r>
            <a:r>
              <a:rPr kumimoji="1" lang="ja-JP" altLang="en-US" dirty="0"/>
              <a:t>○○都道府県○○市区町村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sp>
        <p:nvSpPr>
          <p:cNvPr id="25" name="テキスト プレースホルダー 24"/>
          <p:cNvSpPr>
            <a:spLocks noGrp="1"/>
          </p:cNvSpPr>
          <p:nvPr>
            <p:ph type="body" sz="quarter" idx="12" hasCustomPrompt="1"/>
          </p:nvPr>
        </p:nvSpPr>
        <p:spPr>
          <a:xfrm>
            <a:off x="5133934" y="237257"/>
            <a:ext cx="2122754" cy="251795"/>
          </a:xfrm>
          <a:prstGeom prst="rect">
            <a:avLst/>
          </a:prstGeom>
          <a:ln>
            <a:noFill/>
          </a:ln>
        </p:spPr>
        <p:txBody>
          <a:bodyPr wrap="square" lIns="0" tIns="36000" rIns="0" bIns="0" anchor="t" anchorCtr="0">
            <a:spAutoFit/>
          </a:bodyPr>
          <a:lstStyle>
            <a:lvl1pPr algn="r">
              <a:defRPr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pPr lvl="0"/>
            <a:r>
              <a:rPr kumimoji="1" lang="ja-JP" altLang="en-US" dirty="0"/>
              <a:t>（実施主体名）</a:t>
            </a:r>
          </a:p>
        </p:txBody>
      </p:sp>
      <p:sp>
        <p:nvSpPr>
          <p:cNvPr id="14" name="図プレースホルダー 13"/>
          <p:cNvSpPr>
            <a:spLocks noGrp="1"/>
          </p:cNvSpPr>
          <p:nvPr>
            <p:ph type="pic" sz="quarter" idx="15" hasCustomPrompt="1"/>
          </p:nvPr>
        </p:nvSpPr>
        <p:spPr>
          <a:xfrm>
            <a:off x="7565032" y="2143125"/>
            <a:ext cx="2160000" cy="4695531"/>
          </a:xfrm>
          <a:prstGeom prst="rect">
            <a:avLst/>
          </a:prstGeom>
        </p:spPr>
        <p:txBody>
          <a:bodyPr anchor="ctr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buFont typeface="游ゴシック" panose="020B0400000000000000" pitchFamily="50" charset="-128"/>
              <a:buNone/>
              <a:defRPr sz="1050" b="0" u="none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en-US" altLang="ja-JP" dirty="0"/>
              <a:t>※</a:t>
            </a:r>
            <a:r>
              <a:rPr kumimoji="1" lang="ja-JP" altLang="en-US" dirty="0"/>
              <a:t>事業の内容が分かるイメージ図、写真等を貼付してください。</a:t>
            </a:r>
            <a:br>
              <a:rPr kumimoji="1" lang="en-US" altLang="ja-JP" dirty="0"/>
            </a:br>
            <a:r>
              <a:rPr kumimoji="1" lang="en-US" altLang="ja-JP" dirty="0"/>
              <a:t>※</a:t>
            </a:r>
            <a:r>
              <a:rPr kumimoji="1" lang="ja-JP" altLang="en-US" dirty="0"/>
              <a:t>これらの図や写真は観光庁ホームページ等で使用する可能性があるため、公表可能なものを添付してください。</a:t>
            </a:r>
            <a:br>
              <a:rPr kumimoji="1" lang="en-US" altLang="ja-JP" dirty="0"/>
            </a:br>
            <a:r>
              <a:rPr kumimoji="1" lang="en-US" altLang="ja-JP" dirty="0"/>
              <a:t>※</a:t>
            </a:r>
            <a:r>
              <a:rPr kumimoji="1" lang="ja-JP" altLang="en-US" dirty="0"/>
              <a:t>ページ数は増やさずにこの</a:t>
            </a:r>
            <a:r>
              <a:rPr kumimoji="1" lang="en-US" altLang="ja-JP" dirty="0"/>
              <a:t>1</a:t>
            </a:r>
            <a:r>
              <a:rPr kumimoji="1" lang="ja-JP" altLang="en-US" dirty="0"/>
              <a:t>枚のみで提出してください。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8505065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２ページ目以降禁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＜様式４＞は１ページでご提出ください。</a:t>
            </a:r>
            <a:endParaRPr kumimoji="1" lang="en-US" altLang="ja-JP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6333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F6E173E-1100-8184-F970-5A5365FADC22}"/>
              </a:ext>
            </a:extLst>
          </p:cNvPr>
          <p:cNvSpPr/>
          <p:nvPr userDrawn="1"/>
        </p:nvSpPr>
        <p:spPr>
          <a:xfrm>
            <a:off x="0" y="485584"/>
            <a:ext cx="9906000" cy="152433"/>
          </a:xfrm>
          <a:prstGeom prst="rect">
            <a:avLst/>
          </a:prstGeom>
          <a:gradFill flip="none" rotWithShape="1">
            <a:gsLst>
              <a:gs pos="0">
                <a:srgbClr val="FFB400">
                  <a:alpha val="50000"/>
                </a:srgbClr>
              </a:gs>
              <a:gs pos="100000">
                <a:srgbClr val="FF330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8318377" y="2688"/>
            <a:ext cx="1574221" cy="159462"/>
          </a:xfrm>
          <a:prstGeom prst="rect">
            <a:avLst/>
          </a:prstGeom>
          <a:noFill/>
        </p:spPr>
        <p:txBody>
          <a:bodyPr wrap="square" lIns="0" tIns="36000" rIns="0" bIns="0" rtlCol="0" anchor="t" anchorCtr="1">
            <a:spAutoFit/>
          </a:bodyPr>
          <a:lstStyle/>
          <a:p>
            <a:pPr algn="r"/>
            <a:r>
              <a:rPr kumimoji="1" lang="zh-TW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地域観光魅力向上事業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【</a:t>
            </a:r>
            <a:r>
              <a:rPr kumimoji="1" lang="ja-JP" altLang="en-US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様式４</a:t>
            </a:r>
            <a:r>
              <a:rPr kumimoji="1" lang="en-US" altLang="ja-JP" sz="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】</a:t>
            </a:r>
            <a:endParaRPr kumimoji="1" lang="ja-JP" altLang="en-US" sz="8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タイトル プレースホルダー 2"/>
          <p:cNvSpPr>
            <a:spLocks noGrp="1"/>
          </p:cNvSpPr>
          <p:nvPr>
            <p:ph type="title"/>
          </p:nvPr>
        </p:nvSpPr>
        <p:spPr>
          <a:xfrm>
            <a:off x="12700" y="15388"/>
            <a:ext cx="8392160" cy="4616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600" b="1" i="0" u="none" strike="noStrike" cap="none">
          <a:solidFill>
            <a:srgbClr val="000000"/>
          </a:solidFill>
          <a:latin typeface="游ゴシック" panose="020B0400000000000000" pitchFamily="50" charset="-128"/>
          <a:ea typeface="游ゴシック" panose="020B0400000000000000" pitchFamily="50" charset="-128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n-ea"/>
          <a:ea typeface="+mn-ea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n-ea"/>
          <a:ea typeface="+mn-ea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n-ea"/>
          <a:ea typeface="+mn-ea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n-ea"/>
          <a:ea typeface="+mn-ea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n-ea"/>
          <a:ea typeface="+mn-ea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4754880" y="-21587"/>
            <a:ext cx="2767155" cy="236406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2"/>
          </p:nvPr>
        </p:nvSpPr>
        <p:spPr>
          <a:xfrm>
            <a:off x="4754880" y="237257"/>
            <a:ext cx="2768027" cy="251795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テキスト プレースホルダー 17"/>
          <p:cNvSpPr txBox="1">
            <a:spLocks/>
          </p:cNvSpPr>
          <p:nvPr/>
        </p:nvSpPr>
        <p:spPr>
          <a:xfrm>
            <a:off x="7555221" y="181124"/>
            <a:ext cx="2340000" cy="432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lIns="36000" tIns="36000" rIns="36000" bIns="0" anchor="ctr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2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+mn-ea"/>
                <a:ea typeface="+mn-ea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事業費：○○</a:t>
            </a:r>
            <a:r>
              <a:rPr kumimoji="1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,</a:t>
            </a:r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○○○千円</a:t>
            </a:r>
            <a:endParaRPr kumimoji="1" lang="en-US" altLang="ja-JP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(</a:t>
            </a:r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補助見込額：○○</a:t>
            </a:r>
            <a:r>
              <a:rPr kumimoji="1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,</a:t>
            </a:r>
            <a:r>
              <a:rPr kumimoji="1" lang="ja-JP" altLang="en-US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○○○千円</a:t>
            </a:r>
            <a:r>
              <a:rPr kumimoji="1" lang="en-US" altLang="ja-JP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)</a:t>
            </a:r>
            <a:endParaRPr kumimoji="1" lang="ja-JP" altLang="en-US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3" name="図プレースホルダー 6">
            <a:extLst>
              <a:ext uri="{FF2B5EF4-FFF2-40B4-BE49-F238E27FC236}">
                <a16:creationId xmlns:a16="http://schemas.microsoft.com/office/drawing/2014/main" id="{610AEB35-3D39-79DC-78CA-BC6680474A9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696074" y="2123939"/>
            <a:ext cx="2166911" cy="4650241"/>
          </a:xfrm>
        </p:spPr>
        <p:txBody>
          <a:bodyPr/>
          <a:lstStyle/>
          <a:p>
            <a:endParaRPr lang="ja-JP" altLang="en-US" dirty="0"/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FE863E23-A0E6-113C-06E5-DA0CB1D028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8662946"/>
              </p:ext>
            </p:extLst>
          </p:nvPr>
        </p:nvGraphicFramePr>
        <p:xfrm>
          <a:off x="43015" y="695550"/>
          <a:ext cx="7560000" cy="6141550"/>
        </p:xfrm>
        <a:graphic>
          <a:graphicData uri="http://schemas.openxmlformats.org/drawingml/2006/table">
            <a:tbl>
              <a:tblPr firstRow="1" bandRow="1">
                <a:tableStyleId>{69F0F748-7AA5-4B90-91AD-3F4FFDBD375E}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1675095967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2713101774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932556203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3504026270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事業概要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0295474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事業を実施する地域の課題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地域の課題の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解決に向けた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本事業の貢献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4458487"/>
                  </a:ext>
                </a:extLst>
              </a:tr>
              <a:tr h="6373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地域の課題に</a:t>
                      </a:r>
                      <a:br>
                        <a:rPr kumimoji="1" lang="en-US" altLang="ja-JP" sz="1000" b="1" dirty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対する</a:t>
                      </a:r>
                      <a:br>
                        <a:rPr kumimoji="1" lang="en-US" altLang="ja-JP" sz="1000" b="1" dirty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これまでの取組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517785"/>
                  </a:ext>
                </a:extLst>
              </a:tr>
              <a:tr h="16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造成する</a:t>
                      </a:r>
                      <a:br>
                        <a:rPr kumimoji="1" lang="en-US" altLang="ja-JP" sz="1000" b="1" dirty="0">
                          <a:solidFill>
                            <a:schemeClr val="tx1"/>
                          </a:solidFill>
                        </a:rPr>
                      </a:br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観光コンテンツの具体的内容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及び本事業の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取組方針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2804943"/>
                  </a:ext>
                </a:extLst>
              </a:tr>
              <a:tr h="6279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アピール</a:t>
                      </a:r>
                      <a:b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</a:b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ポイント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（独自性・新規性等）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84271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実施体制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スケジュール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8219757"/>
                  </a:ext>
                </a:extLst>
              </a:tr>
              <a:tr h="6643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販路開拓計画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及び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情報発信計画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事業の目標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KGI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・</a:t>
                      </a:r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KPI</a:t>
                      </a: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）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en-US" altLang="ja-JP" sz="7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販売単価、集客数等、収益性を定量的に記載</a:t>
                      </a:r>
                      <a:endParaRPr kumimoji="1" lang="ja-JP" alt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144263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tx1"/>
                          </a:solidFill>
                        </a:rPr>
                        <a:t>事業の将来性</a:t>
                      </a:r>
                      <a:endParaRPr kumimoji="1" lang="en-US" altLang="ja-JP" sz="10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（令和８年度以降の取組、持続可能な観光地域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づくりへの寄与）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8070574"/>
                  </a:ext>
                </a:extLst>
              </a:tr>
            </a:tbl>
          </a:graphicData>
        </a:graphic>
      </p:graphicFrame>
      <p:graphicFrame>
        <p:nvGraphicFramePr>
          <p:cNvPr id="9" name="図プレースホルダー 8">
            <a:extLst>
              <a:ext uri="{FF2B5EF4-FFF2-40B4-BE49-F238E27FC236}">
                <a16:creationId xmlns:a16="http://schemas.microsoft.com/office/drawing/2014/main" id="{D3852EF0-A518-986A-563E-66D5217BBD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898967"/>
              </p:ext>
            </p:extLst>
          </p:nvPr>
        </p:nvGraphicFramePr>
        <p:xfrm>
          <a:off x="7663220" y="1514339"/>
          <a:ext cx="2220963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76770">
                  <a:extLst>
                    <a:ext uri="{9D8B030D-6E8A-4147-A177-3AD203B41FA5}">
                      <a16:colId xmlns:a16="http://schemas.microsoft.com/office/drawing/2014/main" val="2809059496"/>
                    </a:ext>
                  </a:extLst>
                </a:gridCol>
                <a:gridCol w="444193">
                  <a:extLst>
                    <a:ext uri="{9D8B030D-6E8A-4147-A177-3AD203B41FA5}">
                      <a16:colId xmlns:a16="http://schemas.microsoft.com/office/drawing/2014/main" val="142445802"/>
                    </a:ext>
                  </a:extLst>
                </a:gridCol>
              </a:tblGrid>
              <a:tr h="2604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１次公募での応募の有無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394164"/>
                  </a:ext>
                </a:extLst>
              </a:tr>
              <a:tr h="30370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1" lang="en-US" altLang="ja-JP" sz="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  <a:sym typeface="Arial"/>
                        </a:rPr>
                        <a:t>※1</a:t>
                      </a:r>
                      <a:r>
                        <a:rPr kumimoji="1" lang="ja-JP" altLang="en-US" sz="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  <a:sym typeface="Arial"/>
                        </a:rPr>
                        <a:t>次公募に応募した場合はボックスに○を記入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0740904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3DADB438-22E4-58BC-F201-1869A3935B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471891"/>
              </p:ext>
            </p:extLst>
          </p:nvPr>
        </p:nvGraphicFramePr>
        <p:xfrm>
          <a:off x="7663221" y="695552"/>
          <a:ext cx="2232000" cy="7929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469983136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28650702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538152465"/>
                    </a:ext>
                  </a:extLst>
                </a:gridCol>
                <a:gridCol w="396000">
                  <a:extLst>
                    <a:ext uri="{9D8B030D-6E8A-4147-A177-3AD203B41FA5}">
                      <a16:colId xmlns:a16="http://schemas.microsoft.com/office/drawing/2014/main" val="537324741"/>
                    </a:ext>
                  </a:extLst>
                </a:gridCol>
              </a:tblGrid>
              <a:tr h="252000">
                <a:tc gridSpan="4">
                  <a:txBody>
                    <a:bodyPr/>
                    <a:lstStyle/>
                    <a:p>
                      <a:pPr lvl="1" algn="ctr"/>
                      <a:r>
                        <a:rPr kumimoji="1"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事業の類型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1" algn="ctr"/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240191"/>
                  </a:ext>
                </a:extLst>
              </a:tr>
              <a:tr h="3249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販売型</a:t>
                      </a:r>
                      <a:endParaRPr kumimoji="1" lang="zh-TW" altLang="en-US" sz="1000" b="1" dirty="0">
                        <a:solidFill>
                          <a:schemeClr val="bg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zh-TW" altLang="en-US" sz="1000" b="1" dirty="0">
                        <a:solidFill>
                          <a:schemeClr val="tx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1" lang="ja-JP" altLang="en-US" sz="1000" b="1" dirty="0">
                          <a:solidFill>
                            <a:schemeClr val="bg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新創出型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ja-JP" altLang="en-US" sz="12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722347"/>
                  </a:ext>
                </a:extLst>
              </a:tr>
              <a:tr h="2160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1" lang="en-US" altLang="ja-JP" sz="800" b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800" b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当てはまるボックスに〇を記入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169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325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3">
      <a:majorFont>
        <a:latin typeface="Meiryo UI "/>
        <a:ea typeface="メイリオ"/>
        <a:cs typeface=""/>
      </a:majorFont>
      <a:minorFont>
        <a:latin typeface="Meiryo UI 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C96519509A2248BC40FDFB54F68140" ma:contentTypeVersion="11" ma:contentTypeDescription="Create a new document." ma:contentTypeScope="" ma:versionID="7f9595edaeb6068d961ffdefcc688d96">
  <xsd:schema xmlns:xsd="http://www.w3.org/2001/XMLSchema" xmlns:xs="http://www.w3.org/2001/XMLSchema" xmlns:p="http://schemas.microsoft.com/office/2006/metadata/properties" xmlns:ns2="ce61cf5d-e61d-490a-be32-32f82cb38e7e" xmlns:ns3="bb0330bd-d287-4316-ac20-0d3a21cf11ae" targetNamespace="http://schemas.microsoft.com/office/2006/metadata/properties" ma:root="true" ma:fieldsID="38cc1fbfa89a200b8fc8a2efe461d2ac" ns2:_="" ns3:_="">
    <xsd:import namespace="ce61cf5d-e61d-490a-be32-32f82cb38e7e"/>
    <xsd:import namespace="bb0330bd-d287-4316-ac20-0d3a21cf11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61cf5d-e61d-490a-be32-32f82cb38e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3ef62f9-2e07-484b-bd79-00aec90129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0330bd-d287-4316-ac20-0d3a21cf11a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24cda89-b3eb-48f9-8446-75eca4a06984}" ma:internalName="TaxCatchAll" ma:showField="CatchAllData" ma:web="bb0330bd-d287-4316-ac20-0d3a21cf11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e61cf5d-e61d-490a-be32-32f82cb38e7e">
      <Terms xmlns="http://schemas.microsoft.com/office/infopath/2007/PartnerControls"/>
    </lcf76f155ced4ddcb4097134ff3c332f>
    <TaxCatchAll xmlns="bb0330bd-d287-4316-ac20-0d3a21cf11ae" xsi:nil="true"/>
  </documentManagement>
</p:properties>
</file>

<file path=customXml/itemProps1.xml><?xml version="1.0" encoding="utf-8"?>
<ds:datastoreItem xmlns:ds="http://schemas.openxmlformats.org/officeDocument/2006/customXml" ds:itemID="{08CED4BA-C10C-41F0-9830-541D5CD713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61cf5d-e61d-490a-be32-32f82cb38e7e"/>
    <ds:schemaRef ds:uri="bb0330bd-d287-4316-ac20-0d3a21cf11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6B5CF27-F67B-495E-BF28-2994158C05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12C0A0-2F72-4501-A3B9-849CD1D3ADFB}">
  <ds:schemaRefs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documentManagement/types"/>
    <ds:schemaRef ds:uri="bb0330bd-d287-4316-ac20-0d3a21cf11ae"/>
    <ds:schemaRef ds:uri="ce61cf5d-e61d-490a-be32-32f82cb38e7e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A4 210 x 297 mm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 </vt:lpstr>
      <vt:lpstr>游ゴシック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2024-05-23T01:47:14Z</dcterms:created>
  <dcterms:modified xsi:type="dcterms:W3CDTF">2025-05-21T07:52:00Z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0x01010020C96519509A2248BC40FDFB54F68140</vt:lpwstr>
  </property>
</Properties>
</file>